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15" r:id="rId4"/>
  </p:sldMasterIdLst>
  <p:notesMasterIdLst>
    <p:notesMasterId r:id="rId33"/>
  </p:notesMasterIdLst>
  <p:handoutMasterIdLst>
    <p:handoutMasterId r:id="rId34"/>
  </p:handoutMasterIdLst>
  <p:sldIdLst>
    <p:sldId id="263" r:id="rId5"/>
    <p:sldId id="295" r:id="rId6"/>
    <p:sldId id="273" r:id="rId7"/>
    <p:sldId id="279" r:id="rId8"/>
    <p:sldId id="294" r:id="rId9"/>
    <p:sldId id="267" r:id="rId10"/>
    <p:sldId id="280" r:id="rId11"/>
    <p:sldId id="268" r:id="rId12"/>
    <p:sldId id="281" r:id="rId13"/>
    <p:sldId id="271" r:id="rId14"/>
    <p:sldId id="284" r:id="rId15"/>
    <p:sldId id="272" r:id="rId16"/>
    <p:sldId id="283" r:id="rId17"/>
    <p:sldId id="277" r:id="rId18"/>
    <p:sldId id="278" r:id="rId19"/>
    <p:sldId id="282" r:id="rId20"/>
    <p:sldId id="275" r:id="rId21"/>
    <p:sldId id="286" r:id="rId22"/>
    <p:sldId id="287" r:id="rId23"/>
    <p:sldId id="288" r:id="rId24"/>
    <p:sldId id="289" r:id="rId25"/>
    <p:sldId id="290" r:id="rId26"/>
    <p:sldId id="291" r:id="rId27"/>
    <p:sldId id="292" r:id="rId28"/>
    <p:sldId id="293" r:id="rId29"/>
    <p:sldId id="274" r:id="rId30"/>
    <p:sldId id="276" r:id="rId31"/>
    <p:sldId id="28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00CC"/>
    <a:srgbClr val="0000CC"/>
    <a:srgbClr val="9933FF"/>
    <a:srgbClr val="FF0066"/>
    <a:srgbClr val="FF3399"/>
    <a:srgbClr val="FF0000"/>
    <a:srgbClr val="CC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5" autoAdjust="0"/>
  </p:normalViewPr>
  <p:slideViewPr>
    <p:cSldViewPr snapToGrid="0">
      <p:cViewPr varScale="1">
        <p:scale>
          <a:sx n="68" d="100"/>
          <a:sy n="68" d="100"/>
        </p:scale>
        <p:origin x="738" y="4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7/28/2021</a:t>
            </a:fld>
            <a:endParaRPr lang="en-US" dirty="0"/>
          </a:p>
        </p:txBody>
      </p:sp>
      <p:sp>
        <p:nvSpPr>
          <p:cNvPr id="4" name="Footer Placeholder 3">
            <a:extLst>
              <a:ext uri="{FF2B5EF4-FFF2-40B4-BE49-F238E27FC236}">
                <a16:creationId xmlns:a16="http://schemas.microsoft.com/office/drawing/2014/main"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7/28/2021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anoramic Picture with Caption">
    <p:spTree>
      <p:nvGrpSpPr>
        <p:cNvPr id="1" name=""/>
        <p:cNvGrpSpPr/>
        <p:nvPr/>
      </p:nvGrpSpPr>
      <p:grpSpPr>
        <a:xfrm>
          <a:off x="0" y="0"/>
          <a:ext cx="0" cy="0"/>
          <a:chOff x="0" y="0"/>
          <a:chExt cx="0" cy="0"/>
        </a:xfrm>
      </p:grpSpPr>
      <p:sp>
        <p:nvSpPr>
          <p:cNvPr id="3" name="Title 1"/>
          <p:cNvSpPr txBox="1">
            <a:spLocks/>
          </p:cNvSpPr>
          <p:nvPr userDrawn="1"/>
        </p:nvSpPr>
        <p:spPr>
          <a:xfrm>
            <a:off x="426633" y="1838882"/>
            <a:ext cx="9613861" cy="78681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sz="4800" dirty="0"/>
              <a:t>Click to edit Master title style</a:t>
            </a:r>
          </a:p>
        </p:txBody>
      </p:sp>
    </p:spTree>
    <p:extLst>
      <p:ext uri="{BB962C8B-B14F-4D97-AF65-F5344CB8AC3E}">
        <p14:creationId xmlns:p14="http://schemas.microsoft.com/office/powerpoint/2010/main" val="36772145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1">
          <a:gsLst>
            <a:gs pos="0">
              <a:srgbClr val="0000FF"/>
            </a:gs>
            <a:gs pos="50000">
              <a:srgbClr val="CC00FF"/>
            </a:gs>
            <a:gs pos="100000">
              <a:srgbClr val="FF0000"/>
            </a:gs>
          </a:gsLst>
          <a:lin ang="2520000" scaled="0"/>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372312" y="372221"/>
            <a:ext cx="9613861" cy="786813"/>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18804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312" y="1458782"/>
            <a:ext cx="5304211" cy="35993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0"/>
          </p:nvPr>
        </p:nvSpPr>
        <p:spPr>
          <a:xfrm>
            <a:off x="5884364" y="1458782"/>
            <a:ext cx="5304211" cy="35993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372312" y="372221"/>
            <a:ext cx="9613861" cy="786813"/>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51562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anoramic Picture with Cap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29DB56-6545-42D0-9DC4-CA0746C2DF7A}"/>
              </a:ext>
            </a:extLst>
          </p:cNvPr>
          <p:cNvSpPr txBox="1"/>
          <p:nvPr userDrawn="1"/>
        </p:nvSpPr>
        <p:spPr>
          <a:xfrm>
            <a:off x="6179130" y="415636"/>
            <a:ext cx="5624943" cy="5632311"/>
          </a:xfrm>
          <a:prstGeom prst="rect">
            <a:avLst/>
          </a:prstGeom>
          <a:solidFill>
            <a:schemeClr val="tx1"/>
          </a:solidFill>
          <a:ln>
            <a:solidFill>
              <a:srgbClr val="9933FF"/>
            </a:solidFill>
          </a:ln>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7876D234-0BDA-4F39-8333-F3CAD3D019B1}"/>
              </a:ext>
            </a:extLst>
          </p:cNvPr>
          <p:cNvSpPr txBox="1"/>
          <p:nvPr userDrawn="1"/>
        </p:nvSpPr>
        <p:spPr>
          <a:xfrm>
            <a:off x="318643" y="415636"/>
            <a:ext cx="5624943" cy="5632311"/>
          </a:xfrm>
          <a:prstGeom prst="rect">
            <a:avLst/>
          </a:prstGeom>
          <a:solidFill>
            <a:schemeClr val="tx1"/>
          </a:solidFill>
          <a:ln>
            <a:solidFill>
              <a:srgbClr val="9933FF"/>
            </a:solidFill>
          </a:ln>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6312943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anoramic Picture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1ADE24-125D-4100-8EA9-322DE37129A0}"/>
              </a:ext>
            </a:extLst>
          </p:cNvPr>
          <p:cNvPicPr>
            <a:picLocks noChangeAspect="1"/>
          </p:cNvPicPr>
          <p:nvPr userDrawn="1"/>
        </p:nvPicPr>
        <p:blipFill>
          <a:blip r:embed="rId2"/>
          <a:stretch>
            <a:fillRect/>
          </a:stretch>
        </p:blipFill>
        <p:spPr>
          <a:xfrm>
            <a:off x="2511956" y="164060"/>
            <a:ext cx="7168088" cy="6059491"/>
          </a:xfrm>
          <a:prstGeom prst="rect">
            <a:avLst/>
          </a:prstGeom>
        </p:spPr>
      </p:pic>
    </p:spTree>
    <p:extLst>
      <p:ext uri="{BB962C8B-B14F-4D97-AF65-F5344CB8AC3E}">
        <p14:creationId xmlns:p14="http://schemas.microsoft.com/office/powerpoint/2010/main" val="217978342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11000">
              <a:srgbClr val="0000CC"/>
            </a:gs>
            <a:gs pos="54000">
              <a:srgbClr val="9900CC"/>
            </a:gs>
            <a:gs pos="36000">
              <a:srgbClr val="9900CC"/>
            </a:gs>
            <a:gs pos="89000">
              <a:srgbClr val="FF0000"/>
            </a:gs>
          </a:gsLst>
          <a:lin ang="2520000" scaled="0"/>
        </a:gradFill>
        <a:effectLst/>
      </p:bgPr>
    </p:bg>
    <p:spTree>
      <p:nvGrpSpPr>
        <p:cNvPr id="1" name=""/>
        <p:cNvGrpSpPr/>
        <p:nvPr/>
      </p:nvGrpSpPr>
      <p:grpSpPr>
        <a:xfrm>
          <a:off x="0" y="0"/>
          <a:ext cx="0" cy="0"/>
          <a:chOff x="0" y="0"/>
          <a:chExt cx="0" cy="0"/>
        </a:xfrm>
      </p:grpSpPr>
      <p:sp>
        <p:nvSpPr>
          <p:cNvPr id="8" name="TextBox 7"/>
          <p:cNvSpPr txBox="1"/>
          <p:nvPr userDrawn="1"/>
        </p:nvSpPr>
        <p:spPr>
          <a:xfrm>
            <a:off x="-67377" y="6373641"/>
            <a:ext cx="12349213" cy="514738"/>
          </a:xfrm>
          <a:prstGeom prst="rect">
            <a:avLst/>
          </a:prstGeom>
          <a:solidFill>
            <a:schemeClr val="tx1"/>
          </a:solidFill>
          <a:ln w="6350">
            <a:solidFill>
              <a:schemeClr val="tx1"/>
            </a:solidFill>
          </a:ln>
        </p:spPr>
        <p:txBody>
          <a:bodyPr wrap="square" tIns="72000" bIns="72000" rtlCol="0">
            <a:spAutoFit/>
          </a:bodyPr>
          <a:lstStyle/>
          <a:p>
            <a:pPr algn="ctr"/>
            <a:r>
              <a:rPr lang="en-GB" sz="2400" b="1" dirty="0">
                <a:solidFill>
                  <a:srgbClr val="9900CC"/>
                </a:solidFill>
                <a:latin typeface="Arial" panose="020B0604020202020204" pitchFamily="34" charset="0"/>
                <a:cs typeface="Arial" panose="020B0604020202020204" pitchFamily="34" charset="0"/>
              </a:rPr>
              <a:t>An authentic church, with a place for everyone</a:t>
            </a:r>
          </a:p>
        </p:txBody>
      </p:sp>
    </p:spTree>
    <p:extLst>
      <p:ext uri="{BB962C8B-B14F-4D97-AF65-F5344CB8AC3E}">
        <p14:creationId xmlns:p14="http://schemas.microsoft.com/office/powerpoint/2010/main" val="1410319284"/>
      </p:ext>
    </p:extLst>
  </p:cSld>
  <p:clrMap bg1="dk1" tx1="lt1" bg2="dk2" tx2="lt2" accent1="accent1" accent2="accent2" accent3="accent3" accent4="accent4" accent5="accent5" accent6="accent6" hlink="hlink" folHlink="folHlink"/>
  <p:sldLayoutIdLst>
    <p:sldLayoutId id="2147483826" r:id="rId1"/>
    <p:sldLayoutId id="2147483816" r:id="rId2"/>
    <p:sldLayoutId id="2147483817" r:id="rId3"/>
    <p:sldLayoutId id="2147483828" r:id="rId4"/>
    <p:sldLayoutId id="2147483827" r:id="rId5"/>
  </p:sldLayoutIdLst>
  <p:hf sldNum="0" hdr="0" ftr="0" dt="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fhS83a5Ky84?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VG0_g2TDIkk" TargetMode="External"/><Relationship Id="rId2" Type="http://schemas.openxmlformats.org/officeDocument/2006/relationships/slideLayout" Target="../slideLayouts/slideLayout2.xml"/><Relationship Id="rId1" Type="http://schemas.openxmlformats.org/officeDocument/2006/relationships/video" Target="https://www.youtube.com/embed/VG0_g2TDIkk?feature=oembed"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C8k6jSS7sb4" TargetMode="External"/><Relationship Id="rId2" Type="http://schemas.openxmlformats.org/officeDocument/2006/relationships/slideLayout" Target="../slideLayouts/slideLayout2.xml"/><Relationship Id="rId1" Type="http://schemas.openxmlformats.org/officeDocument/2006/relationships/video" Target="https://www.youtube.com/embed/C8k6jSS7sb4?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PHXL8Poku0" TargetMode="External"/><Relationship Id="rId2" Type="http://schemas.openxmlformats.org/officeDocument/2006/relationships/slideLayout" Target="../slideLayouts/slideLayout2.xml"/><Relationship Id="rId1" Type="http://schemas.openxmlformats.org/officeDocument/2006/relationships/video" Target="https://www.youtube.com/embed/ZPHXL8Poku0?feature=oembed"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322" y="1383209"/>
            <a:ext cx="8144134" cy="1373070"/>
          </a:xfrm>
        </p:spPr>
        <p:txBody>
          <a:bodyPr/>
          <a:lstStyle/>
          <a:p>
            <a:r>
              <a:rPr lang="en-GB" sz="8800" b="1" dirty="0"/>
              <a:t>Welcome</a:t>
            </a:r>
          </a:p>
        </p:txBody>
      </p:sp>
      <p:sp>
        <p:nvSpPr>
          <p:cNvPr id="3" name="Subtitle 2"/>
          <p:cNvSpPr>
            <a:spLocks noGrp="1"/>
          </p:cNvSpPr>
          <p:nvPr>
            <p:ph type="subTitle" idx="4294967295"/>
          </p:nvPr>
        </p:nvSpPr>
        <p:spPr>
          <a:xfrm>
            <a:off x="680322" y="2984035"/>
            <a:ext cx="8144134" cy="1117687"/>
          </a:xfrm>
          <a:prstGeom prst="rect">
            <a:avLst/>
          </a:prstGeom>
        </p:spPr>
        <p:txBody>
          <a:bodyPr/>
          <a:lstStyle/>
          <a:p>
            <a:pPr marL="0" indent="0">
              <a:buNone/>
            </a:pPr>
            <a:r>
              <a:rPr lang="en-GB" sz="3600" b="1" dirty="0"/>
              <a:t>Summer series</a:t>
            </a:r>
          </a:p>
          <a:p>
            <a:pPr marL="0" indent="0">
              <a:buNone/>
            </a:pPr>
            <a:r>
              <a:rPr lang="en-GB" sz="3600" b="1" dirty="0"/>
              <a:t>Our verse of the year</a:t>
            </a:r>
          </a:p>
        </p:txBody>
      </p:sp>
      <p:pic>
        <p:nvPicPr>
          <p:cNvPr id="4" name="Picture 3">
            <a:extLst>
              <a:ext uri="{FF2B5EF4-FFF2-40B4-BE49-F238E27FC236}">
                <a16:creationId xmlns:a16="http://schemas.microsoft.com/office/drawing/2014/main" id="{FDF68B94-7318-4AD3-B52C-6327FC5FF684}"/>
              </a:ext>
            </a:extLst>
          </p:cNvPr>
          <p:cNvPicPr>
            <a:picLocks noChangeAspect="1"/>
          </p:cNvPicPr>
          <p:nvPr/>
        </p:nvPicPr>
        <p:blipFill>
          <a:blip r:embed="rId2"/>
          <a:stretch>
            <a:fillRect/>
          </a:stretch>
        </p:blipFill>
        <p:spPr>
          <a:xfrm>
            <a:off x="7108517" y="1383209"/>
            <a:ext cx="4432189" cy="3746255"/>
          </a:xfrm>
          <a:prstGeom prst="rect">
            <a:avLst/>
          </a:prstGeom>
        </p:spPr>
      </p:pic>
    </p:spTree>
    <p:extLst>
      <p:ext uri="{BB962C8B-B14F-4D97-AF65-F5344CB8AC3E}">
        <p14:creationId xmlns:p14="http://schemas.microsoft.com/office/powerpoint/2010/main" val="1267459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C04C7-11F0-408E-976B-7A6C27440C9B}"/>
              </a:ext>
            </a:extLst>
          </p:cNvPr>
          <p:cNvPicPr>
            <a:picLocks noChangeAspect="1"/>
          </p:cNvPicPr>
          <p:nvPr/>
        </p:nvPicPr>
        <p:blipFill>
          <a:blip r:embed="rId2"/>
          <a:stretch>
            <a:fillRect/>
          </a:stretch>
        </p:blipFill>
        <p:spPr>
          <a:xfrm>
            <a:off x="651555" y="551995"/>
            <a:ext cx="10720351" cy="5369834"/>
          </a:xfrm>
          <a:prstGeom prst="rect">
            <a:avLst/>
          </a:prstGeom>
        </p:spPr>
      </p:pic>
    </p:spTree>
    <p:extLst>
      <p:ext uri="{BB962C8B-B14F-4D97-AF65-F5344CB8AC3E}">
        <p14:creationId xmlns:p14="http://schemas.microsoft.com/office/powerpoint/2010/main" val="346614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7D08-FB66-4987-8017-BEFEFB750DB6}"/>
              </a:ext>
            </a:extLst>
          </p:cNvPr>
          <p:cNvSpPr>
            <a:spLocks noGrp="1"/>
          </p:cNvSpPr>
          <p:nvPr>
            <p:ph type="title"/>
          </p:nvPr>
        </p:nvSpPr>
        <p:spPr/>
        <p:txBody>
          <a:bodyPr/>
          <a:lstStyle/>
          <a:p>
            <a:r>
              <a:rPr lang="en-GB" dirty="0"/>
              <a:t>John 1 v 14 - 18</a:t>
            </a:r>
          </a:p>
        </p:txBody>
      </p:sp>
      <p:sp>
        <p:nvSpPr>
          <p:cNvPr id="3" name="TextBox 2">
            <a:extLst>
              <a:ext uri="{FF2B5EF4-FFF2-40B4-BE49-F238E27FC236}">
                <a16:creationId xmlns:a16="http://schemas.microsoft.com/office/drawing/2014/main" id="{4C0B8DD8-3783-4557-ABCC-BBBFEA9E0A6B}"/>
              </a:ext>
            </a:extLst>
          </p:cNvPr>
          <p:cNvSpPr txBox="1"/>
          <p:nvPr/>
        </p:nvSpPr>
        <p:spPr>
          <a:xfrm>
            <a:off x="372312" y="1382286"/>
            <a:ext cx="11149128" cy="409342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Word became flesh and made his dwelling among us. We have seen his glory, the glory of the one and only Son, who came from the Father, full of grace and truth.</a:t>
            </a:r>
          </a:p>
          <a:p>
            <a:endParaRPr lang="en-GB" sz="1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John testified concerning him. He cried out, saying, “This is the one I spoke about when I said, ‘He who comes after me has surpassed me because he was before me.’” Out of his fullness we have all received grace in place of grace already given. </a:t>
            </a:r>
          </a:p>
          <a:p>
            <a:endParaRPr lang="en-GB" sz="1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For the law was given through Moses; grace and truth came through Jesus Christ. No one has ever seen God, but the one and only Son, who is himself God and is in closest relationship with the Father, has made him known.</a:t>
            </a:r>
          </a:p>
        </p:txBody>
      </p:sp>
    </p:spTree>
    <p:extLst>
      <p:ext uri="{BB962C8B-B14F-4D97-AF65-F5344CB8AC3E}">
        <p14:creationId xmlns:p14="http://schemas.microsoft.com/office/powerpoint/2010/main" val="1723513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146D3-9973-48AE-97B7-6444D602517E}"/>
              </a:ext>
            </a:extLst>
          </p:cNvPr>
          <p:cNvSpPr>
            <a:spLocks noGrp="1"/>
          </p:cNvSpPr>
          <p:nvPr>
            <p:ph type="title"/>
          </p:nvPr>
        </p:nvSpPr>
        <p:spPr/>
        <p:txBody>
          <a:bodyPr/>
          <a:lstStyle/>
          <a:p>
            <a:r>
              <a:rPr lang="en-GB" dirty="0"/>
              <a:t>Prayer Campsite</a:t>
            </a:r>
          </a:p>
        </p:txBody>
      </p:sp>
      <p:pic>
        <p:nvPicPr>
          <p:cNvPr id="4" name="Picture 3" descr="A picture containing text, indoor, green&#10;&#10;Description automatically generated">
            <a:extLst>
              <a:ext uri="{FF2B5EF4-FFF2-40B4-BE49-F238E27FC236}">
                <a16:creationId xmlns:a16="http://schemas.microsoft.com/office/drawing/2014/main" id="{9968B318-FD27-41EA-B6F9-4707078A263B}"/>
              </a:ext>
            </a:extLst>
          </p:cNvPr>
          <p:cNvPicPr>
            <a:picLocks noChangeAspect="1"/>
          </p:cNvPicPr>
          <p:nvPr/>
        </p:nvPicPr>
        <p:blipFill>
          <a:blip r:embed="rId2"/>
          <a:stretch>
            <a:fillRect/>
          </a:stretch>
        </p:blipFill>
        <p:spPr>
          <a:xfrm>
            <a:off x="8490857" y="827306"/>
            <a:ext cx="3526972" cy="2424094"/>
          </a:xfrm>
          <a:prstGeom prst="rect">
            <a:avLst/>
          </a:prstGeom>
        </p:spPr>
      </p:pic>
      <p:pic>
        <p:nvPicPr>
          <p:cNvPr id="6" name="Picture 5" descr="A parking lot full of cars&#10;&#10;Description automatically generated with medium confidence">
            <a:extLst>
              <a:ext uri="{FF2B5EF4-FFF2-40B4-BE49-F238E27FC236}">
                <a16:creationId xmlns:a16="http://schemas.microsoft.com/office/drawing/2014/main" id="{61DFA64B-53C7-4997-8405-010D9B0B4BC3}"/>
              </a:ext>
            </a:extLst>
          </p:cNvPr>
          <p:cNvPicPr>
            <a:picLocks noChangeAspect="1"/>
          </p:cNvPicPr>
          <p:nvPr/>
        </p:nvPicPr>
        <p:blipFill rotWithShape="1">
          <a:blip r:embed="rId3"/>
          <a:srcRect t="16900" b="29947"/>
          <a:stretch/>
        </p:blipFill>
        <p:spPr>
          <a:xfrm>
            <a:off x="174171" y="1857080"/>
            <a:ext cx="8121128" cy="3237434"/>
          </a:xfrm>
          <a:prstGeom prst="rect">
            <a:avLst/>
          </a:prstGeom>
          <a:solidFill>
            <a:srgbClr val="FFFFFF"/>
          </a:solidFill>
          <a:ln w="19050">
            <a:solidFill>
              <a:schemeClr val="tx1"/>
            </a:solidFill>
          </a:ln>
        </p:spPr>
      </p:pic>
      <p:pic>
        <p:nvPicPr>
          <p:cNvPr id="7" name="Picture 6">
            <a:extLst>
              <a:ext uri="{FF2B5EF4-FFF2-40B4-BE49-F238E27FC236}">
                <a16:creationId xmlns:a16="http://schemas.microsoft.com/office/drawing/2014/main" id="{FB6BA256-E811-4BC8-8FF3-0EB94FB251EC}"/>
              </a:ext>
            </a:extLst>
          </p:cNvPr>
          <p:cNvPicPr>
            <a:picLocks noChangeAspect="1"/>
          </p:cNvPicPr>
          <p:nvPr/>
        </p:nvPicPr>
        <p:blipFill>
          <a:blip r:embed="rId4"/>
          <a:stretch>
            <a:fillRect/>
          </a:stretch>
        </p:blipFill>
        <p:spPr>
          <a:xfrm>
            <a:off x="8490857" y="3405907"/>
            <a:ext cx="3523793" cy="2420322"/>
          </a:xfrm>
          <a:prstGeom prst="rect">
            <a:avLst/>
          </a:prstGeom>
        </p:spPr>
      </p:pic>
    </p:spTree>
    <p:extLst>
      <p:ext uri="{BB962C8B-B14F-4D97-AF65-F5344CB8AC3E}">
        <p14:creationId xmlns:p14="http://schemas.microsoft.com/office/powerpoint/2010/main" val="253987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6B56-73CD-4781-8C30-2886B1A253CB}"/>
              </a:ext>
            </a:extLst>
          </p:cNvPr>
          <p:cNvSpPr>
            <a:spLocks noGrp="1"/>
          </p:cNvSpPr>
          <p:nvPr>
            <p:ph type="title"/>
          </p:nvPr>
        </p:nvSpPr>
        <p:spPr>
          <a:xfrm>
            <a:off x="646743" y="568078"/>
            <a:ext cx="4356665" cy="786813"/>
          </a:xfrm>
        </p:spPr>
        <p:txBody>
          <a:bodyPr/>
          <a:lstStyle/>
          <a:p>
            <a:r>
              <a:rPr lang="en-GB" b="1" dirty="0"/>
              <a:t>The Lord’s Prayer</a:t>
            </a:r>
          </a:p>
        </p:txBody>
      </p:sp>
      <p:sp>
        <p:nvSpPr>
          <p:cNvPr id="4" name="TextBox 3">
            <a:extLst>
              <a:ext uri="{FF2B5EF4-FFF2-40B4-BE49-F238E27FC236}">
                <a16:creationId xmlns:a16="http://schemas.microsoft.com/office/drawing/2014/main" id="{23F19444-D916-44C5-A7D6-A72CF3EE96D4}"/>
              </a:ext>
            </a:extLst>
          </p:cNvPr>
          <p:cNvSpPr txBox="1"/>
          <p:nvPr/>
        </p:nvSpPr>
        <p:spPr>
          <a:xfrm>
            <a:off x="6056734" y="299195"/>
            <a:ext cx="5720751" cy="5814069"/>
          </a:xfrm>
          <a:prstGeom prst="rect">
            <a:avLst/>
          </a:prstGeom>
          <a:solidFill>
            <a:srgbClr val="FFFFFF"/>
          </a:solidFill>
        </p:spPr>
        <p:txBody>
          <a:bodyPr wrap="none" lIns="180000" tIns="72000" rIns="180000" bIns="72000" rtlCol="0">
            <a:spAutoFit/>
          </a:bodyPr>
          <a:lstStyle/>
          <a:p>
            <a:r>
              <a:rPr lang="en-GB" sz="2400" dirty="0">
                <a:solidFill>
                  <a:srgbClr val="0000CC"/>
                </a:solidFill>
                <a:latin typeface="Arial" panose="020B0604020202020204" pitchFamily="34" charset="0"/>
                <a:cs typeface="Arial" panose="020B0604020202020204" pitchFamily="34" charset="0"/>
              </a:rPr>
              <a:t>Our Father in heaven,</a:t>
            </a:r>
          </a:p>
          <a:p>
            <a:r>
              <a:rPr lang="en-GB" sz="2400" dirty="0">
                <a:solidFill>
                  <a:srgbClr val="0000CC"/>
                </a:solidFill>
                <a:latin typeface="Arial" panose="020B0604020202020204" pitchFamily="34" charset="0"/>
                <a:cs typeface="Arial" panose="020B0604020202020204" pitchFamily="34" charset="0"/>
              </a:rPr>
              <a:t>hallowed be your name,</a:t>
            </a:r>
          </a:p>
          <a:p>
            <a:r>
              <a:rPr lang="en-GB" sz="2400" dirty="0">
                <a:solidFill>
                  <a:srgbClr val="0000CC"/>
                </a:solidFill>
                <a:latin typeface="Arial" panose="020B0604020202020204" pitchFamily="34" charset="0"/>
                <a:cs typeface="Arial" panose="020B0604020202020204" pitchFamily="34" charset="0"/>
              </a:rPr>
              <a:t>your kingdom come,</a:t>
            </a:r>
          </a:p>
          <a:p>
            <a:r>
              <a:rPr lang="en-GB" sz="2400" dirty="0">
                <a:solidFill>
                  <a:srgbClr val="0000CC"/>
                </a:solidFill>
                <a:latin typeface="Arial" panose="020B0604020202020204" pitchFamily="34" charset="0"/>
                <a:cs typeface="Arial" panose="020B0604020202020204" pitchFamily="34" charset="0"/>
              </a:rPr>
              <a:t>your will be done,</a:t>
            </a:r>
          </a:p>
          <a:p>
            <a:r>
              <a:rPr lang="en-GB" sz="2400" dirty="0">
                <a:solidFill>
                  <a:srgbClr val="0000CC"/>
                </a:solidFill>
                <a:latin typeface="Arial" panose="020B0604020202020204" pitchFamily="34" charset="0"/>
                <a:cs typeface="Arial" panose="020B0604020202020204" pitchFamily="34" charset="0"/>
              </a:rPr>
              <a:t>on earth as in heaven.</a:t>
            </a:r>
          </a:p>
          <a:p>
            <a:endParaRPr lang="en-GB" sz="1000" dirty="0">
              <a:solidFill>
                <a:srgbClr val="0000CC"/>
              </a:solidFill>
              <a:latin typeface="Arial" panose="020B0604020202020204" pitchFamily="34" charset="0"/>
              <a:cs typeface="Arial" panose="020B0604020202020204" pitchFamily="34" charset="0"/>
            </a:endParaRPr>
          </a:p>
          <a:p>
            <a:r>
              <a:rPr lang="en-GB" sz="2400" dirty="0">
                <a:solidFill>
                  <a:srgbClr val="0000CC"/>
                </a:solidFill>
                <a:latin typeface="Arial" panose="020B0604020202020204" pitchFamily="34" charset="0"/>
                <a:cs typeface="Arial" panose="020B0604020202020204" pitchFamily="34" charset="0"/>
              </a:rPr>
              <a:t>Give us today our daily bread.</a:t>
            </a:r>
          </a:p>
          <a:p>
            <a:r>
              <a:rPr lang="en-GB" sz="2400" dirty="0">
                <a:solidFill>
                  <a:srgbClr val="0000CC"/>
                </a:solidFill>
                <a:latin typeface="Arial" panose="020B0604020202020204" pitchFamily="34" charset="0"/>
                <a:cs typeface="Arial" panose="020B0604020202020204" pitchFamily="34" charset="0"/>
              </a:rPr>
              <a:t>Forgive us our sins</a:t>
            </a:r>
          </a:p>
          <a:p>
            <a:r>
              <a:rPr lang="en-GB" sz="2400" dirty="0">
                <a:solidFill>
                  <a:srgbClr val="0000CC"/>
                </a:solidFill>
                <a:latin typeface="Arial" panose="020B0604020202020204" pitchFamily="34" charset="0"/>
                <a:cs typeface="Arial" panose="020B0604020202020204" pitchFamily="34" charset="0"/>
              </a:rPr>
              <a:t>as we forgive those who sin against us.</a:t>
            </a:r>
          </a:p>
          <a:p>
            <a:r>
              <a:rPr lang="en-GB" sz="2400" dirty="0">
                <a:solidFill>
                  <a:srgbClr val="0000CC"/>
                </a:solidFill>
                <a:latin typeface="Arial" panose="020B0604020202020204" pitchFamily="34" charset="0"/>
                <a:cs typeface="Arial" panose="020B0604020202020204" pitchFamily="34" charset="0"/>
              </a:rPr>
              <a:t>Lead us not into temptation</a:t>
            </a:r>
          </a:p>
          <a:p>
            <a:r>
              <a:rPr lang="en-GB" sz="2400" dirty="0">
                <a:solidFill>
                  <a:srgbClr val="0000CC"/>
                </a:solidFill>
                <a:latin typeface="Arial" panose="020B0604020202020204" pitchFamily="34" charset="0"/>
                <a:cs typeface="Arial" panose="020B0604020202020204" pitchFamily="34" charset="0"/>
              </a:rPr>
              <a:t>but deliver us from evil.</a:t>
            </a:r>
          </a:p>
          <a:p>
            <a:endParaRPr lang="en-GB" sz="1000" dirty="0">
              <a:solidFill>
                <a:srgbClr val="0000CC"/>
              </a:solidFill>
              <a:latin typeface="Arial" panose="020B0604020202020204" pitchFamily="34" charset="0"/>
              <a:cs typeface="Arial" panose="020B0604020202020204" pitchFamily="34" charset="0"/>
            </a:endParaRPr>
          </a:p>
          <a:p>
            <a:r>
              <a:rPr lang="en-GB" sz="2400" dirty="0">
                <a:solidFill>
                  <a:srgbClr val="0000CC"/>
                </a:solidFill>
                <a:latin typeface="Arial" panose="020B0604020202020204" pitchFamily="34" charset="0"/>
                <a:cs typeface="Arial" panose="020B0604020202020204" pitchFamily="34" charset="0"/>
              </a:rPr>
              <a:t>For the kingdom, the power,</a:t>
            </a:r>
          </a:p>
          <a:p>
            <a:r>
              <a:rPr lang="en-GB" sz="2400" dirty="0">
                <a:solidFill>
                  <a:srgbClr val="0000CC"/>
                </a:solidFill>
                <a:latin typeface="Arial" panose="020B0604020202020204" pitchFamily="34" charset="0"/>
                <a:cs typeface="Arial" panose="020B0604020202020204" pitchFamily="34" charset="0"/>
              </a:rPr>
              <a:t>and the glory are yours</a:t>
            </a:r>
          </a:p>
          <a:p>
            <a:r>
              <a:rPr lang="en-GB" sz="2400" dirty="0">
                <a:solidFill>
                  <a:srgbClr val="0000CC"/>
                </a:solidFill>
                <a:latin typeface="Arial" panose="020B0604020202020204" pitchFamily="34" charset="0"/>
                <a:cs typeface="Arial" panose="020B0604020202020204" pitchFamily="34" charset="0"/>
              </a:rPr>
              <a:t>now and for ever.</a:t>
            </a:r>
          </a:p>
          <a:p>
            <a:endParaRPr lang="en-GB" sz="1000" dirty="0">
              <a:solidFill>
                <a:srgbClr val="0000CC"/>
              </a:solidFill>
              <a:latin typeface="Arial" panose="020B0604020202020204" pitchFamily="34" charset="0"/>
              <a:cs typeface="Arial" panose="020B0604020202020204" pitchFamily="34" charset="0"/>
            </a:endParaRPr>
          </a:p>
          <a:p>
            <a:r>
              <a:rPr lang="en-GB" sz="2400" dirty="0">
                <a:solidFill>
                  <a:srgbClr val="0000CC"/>
                </a:solidFill>
                <a:latin typeface="Arial" panose="020B0604020202020204" pitchFamily="34" charset="0"/>
                <a:cs typeface="Arial" panose="020B0604020202020204" pitchFamily="34" charset="0"/>
              </a:rPr>
              <a:t>Amen.</a:t>
            </a:r>
          </a:p>
        </p:txBody>
      </p:sp>
      <p:pic>
        <p:nvPicPr>
          <p:cNvPr id="5" name="Picture 4">
            <a:extLst>
              <a:ext uri="{FF2B5EF4-FFF2-40B4-BE49-F238E27FC236}">
                <a16:creationId xmlns:a16="http://schemas.microsoft.com/office/drawing/2014/main" id="{C9B16262-2740-46D8-A32D-2635CBDA382A}"/>
              </a:ext>
            </a:extLst>
          </p:cNvPr>
          <p:cNvPicPr>
            <a:picLocks noChangeAspect="1"/>
          </p:cNvPicPr>
          <p:nvPr/>
        </p:nvPicPr>
        <p:blipFill>
          <a:blip r:embed="rId2"/>
          <a:stretch>
            <a:fillRect/>
          </a:stretch>
        </p:blipFill>
        <p:spPr>
          <a:xfrm>
            <a:off x="646743" y="1896411"/>
            <a:ext cx="4606233" cy="3065177"/>
          </a:xfrm>
          <a:prstGeom prst="rect">
            <a:avLst/>
          </a:prstGeom>
          <a:ln w="28575">
            <a:solidFill>
              <a:srgbClr val="FFFFFF"/>
            </a:solidFill>
          </a:ln>
        </p:spPr>
      </p:pic>
    </p:spTree>
    <p:extLst>
      <p:ext uri="{BB962C8B-B14F-4D97-AF65-F5344CB8AC3E}">
        <p14:creationId xmlns:p14="http://schemas.microsoft.com/office/powerpoint/2010/main" val="123828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EBCB7-6508-4ECC-99F7-CF6E2BA81549}"/>
              </a:ext>
            </a:extLst>
          </p:cNvPr>
          <p:cNvPicPr>
            <a:picLocks noChangeAspect="1"/>
          </p:cNvPicPr>
          <p:nvPr/>
        </p:nvPicPr>
        <p:blipFill>
          <a:blip r:embed="rId2"/>
          <a:stretch>
            <a:fillRect/>
          </a:stretch>
        </p:blipFill>
        <p:spPr>
          <a:xfrm>
            <a:off x="2659722" y="314162"/>
            <a:ext cx="6872556" cy="5808631"/>
          </a:xfrm>
          <a:prstGeom prst="rect">
            <a:avLst/>
          </a:prstGeom>
          <a:ln w="28575">
            <a:solidFill>
              <a:srgbClr val="FFFFFF"/>
            </a:solidFill>
          </a:ln>
        </p:spPr>
      </p:pic>
    </p:spTree>
    <p:extLst>
      <p:ext uri="{BB962C8B-B14F-4D97-AF65-F5344CB8AC3E}">
        <p14:creationId xmlns:p14="http://schemas.microsoft.com/office/powerpoint/2010/main" val="416295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BB9D61-BB3E-4794-8538-659BBFB4505F}"/>
              </a:ext>
            </a:extLst>
          </p:cNvPr>
          <p:cNvSpPr txBox="1"/>
          <p:nvPr/>
        </p:nvSpPr>
        <p:spPr>
          <a:xfrm>
            <a:off x="3427031" y="5190979"/>
            <a:ext cx="5337936" cy="369332"/>
          </a:xfrm>
          <a:prstGeom prst="rect">
            <a:avLst/>
          </a:prstGeom>
          <a:noFill/>
        </p:spPr>
        <p:txBody>
          <a:bodyPr wrap="none" rtlCol="0">
            <a:spAutoFit/>
          </a:bodyPr>
          <a:lstStyle/>
          <a:p>
            <a:r>
              <a:rPr lang="en-GB" dirty="0"/>
              <a:t>https://www.youtube.com/watch?v=fhS83a5Ky84</a:t>
            </a:r>
          </a:p>
        </p:txBody>
      </p:sp>
      <p:pic>
        <p:nvPicPr>
          <p:cNvPr id="4" name="Online Media 3" title="For King &amp; Country // God Only Knows Lyric Video">
            <a:hlinkClick r:id="" action="ppaction://media"/>
            <a:extLst>
              <a:ext uri="{FF2B5EF4-FFF2-40B4-BE49-F238E27FC236}">
                <a16:creationId xmlns:a16="http://schemas.microsoft.com/office/drawing/2014/main" id="{2676354E-1A0D-46FE-8592-6B20F2A2E87E}"/>
              </a:ext>
            </a:extLst>
          </p:cNvPr>
          <p:cNvPicPr>
            <a:picLocks noRot="1" noChangeAspect="1"/>
          </p:cNvPicPr>
          <p:nvPr>
            <a:videoFile r:link="rId1"/>
          </p:nvPr>
        </p:nvPicPr>
        <p:blipFill>
          <a:blip r:embed="rId3"/>
          <a:stretch>
            <a:fillRect/>
          </a:stretch>
        </p:blipFill>
        <p:spPr>
          <a:xfrm>
            <a:off x="3025879" y="1297689"/>
            <a:ext cx="6140241" cy="3469237"/>
          </a:xfrm>
          <a:prstGeom prst="rect">
            <a:avLst/>
          </a:prstGeom>
        </p:spPr>
      </p:pic>
    </p:spTree>
    <p:extLst>
      <p:ext uri="{BB962C8B-B14F-4D97-AF65-F5344CB8AC3E}">
        <p14:creationId xmlns:p14="http://schemas.microsoft.com/office/powerpoint/2010/main" val="38409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6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BDC9-6317-4C7C-AE25-16428CE01C84}"/>
              </a:ext>
            </a:extLst>
          </p:cNvPr>
          <p:cNvSpPr>
            <a:spLocks noGrp="1"/>
          </p:cNvSpPr>
          <p:nvPr>
            <p:ph type="title"/>
          </p:nvPr>
        </p:nvSpPr>
        <p:spPr>
          <a:xfrm>
            <a:off x="243217" y="2312319"/>
            <a:ext cx="7015712" cy="786813"/>
          </a:xfrm>
        </p:spPr>
        <p:txBody>
          <a:bodyPr/>
          <a:lstStyle/>
          <a:p>
            <a:pPr algn="ctr"/>
            <a:r>
              <a:rPr lang="en-GB" sz="4400" b="1" dirty="0"/>
              <a:t>Getting the ground ready</a:t>
            </a:r>
            <a:br>
              <a:rPr lang="en-GB" dirty="0"/>
            </a:br>
            <a:r>
              <a:rPr lang="en-GB" dirty="0"/>
              <a:t>(getting everything ready)</a:t>
            </a:r>
          </a:p>
        </p:txBody>
      </p:sp>
      <p:pic>
        <p:nvPicPr>
          <p:cNvPr id="3" name="Picture 2">
            <a:extLst>
              <a:ext uri="{FF2B5EF4-FFF2-40B4-BE49-F238E27FC236}">
                <a16:creationId xmlns:a16="http://schemas.microsoft.com/office/drawing/2014/main" id="{8036BBED-190D-45C2-A8C3-A4C94E76C3B8}"/>
              </a:ext>
            </a:extLst>
          </p:cNvPr>
          <p:cNvPicPr>
            <a:picLocks noChangeAspect="1"/>
          </p:cNvPicPr>
          <p:nvPr/>
        </p:nvPicPr>
        <p:blipFill>
          <a:blip r:embed="rId2"/>
          <a:stretch>
            <a:fillRect/>
          </a:stretch>
        </p:blipFill>
        <p:spPr>
          <a:xfrm>
            <a:off x="7598228" y="1260505"/>
            <a:ext cx="4350555" cy="3677255"/>
          </a:xfrm>
          <a:prstGeom prst="rect">
            <a:avLst/>
          </a:prstGeom>
        </p:spPr>
      </p:pic>
    </p:spTree>
    <p:extLst>
      <p:ext uri="{BB962C8B-B14F-4D97-AF65-F5344CB8AC3E}">
        <p14:creationId xmlns:p14="http://schemas.microsoft.com/office/powerpoint/2010/main" val="34354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278F-CF42-42B1-9500-83791618B7D1}"/>
              </a:ext>
            </a:extLst>
          </p:cNvPr>
          <p:cNvSpPr>
            <a:spLocks noGrp="1"/>
          </p:cNvSpPr>
          <p:nvPr>
            <p:ph type="title"/>
          </p:nvPr>
        </p:nvSpPr>
        <p:spPr/>
        <p:txBody>
          <a:bodyPr/>
          <a:lstStyle/>
          <a:p>
            <a:r>
              <a:rPr lang="en-GB" dirty="0"/>
              <a:t>Exodus 33 v 11</a:t>
            </a:r>
          </a:p>
        </p:txBody>
      </p:sp>
      <p:sp>
        <p:nvSpPr>
          <p:cNvPr id="3" name="TextBox 2">
            <a:extLst>
              <a:ext uri="{FF2B5EF4-FFF2-40B4-BE49-F238E27FC236}">
                <a16:creationId xmlns:a16="http://schemas.microsoft.com/office/drawing/2014/main" id="{2A802DD4-ECEB-41EF-80B0-374328EFAF8F}"/>
              </a:ext>
            </a:extLst>
          </p:cNvPr>
          <p:cNvSpPr txBox="1"/>
          <p:nvPr/>
        </p:nvSpPr>
        <p:spPr>
          <a:xfrm>
            <a:off x="6096000" y="1306260"/>
            <a:ext cx="5825288" cy="3693319"/>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The Lord would speak to Moses face to face, as one speaks to a friend. </a:t>
            </a:r>
          </a:p>
          <a:p>
            <a:endParaRPr lang="en-GB" sz="10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Then Moses would return to the camp, but his young aide Joshua son of Nun did not leave the tent.</a:t>
            </a:r>
          </a:p>
        </p:txBody>
      </p:sp>
      <p:pic>
        <p:nvPicPr>
          <p:cNvPr id="4" name="Picture 3">
            <a:extLst>
              <a:ext uri="{FF2B5EF4-FFF2-40B4-BE49-F238E27FC236}">
                <a16:creationId xmlns:a16="http://schemas.microsoft.com/office/drawing/2014/main" id="{8627FF28-2CF1-46C9-9321-78E2D6DADA3F}"/>
              </a:ext>
            </a:extLst>
          </p:cNvPr>
          <p:cNvPicPr>
            <a:picLocks noChangeAspect="1"/>
          </p:cNvPicPr>
          <p:nvPr/>
        </p:nvPicPr>
        <p:blipFill>
          <a:blip r:embed="rId2"/>
          <a:stretch>
            <a:fillRect/>
          </a:stretch>
        </p:blipFill>
        <p:spPr>
          <a:xfrm>
            <a:off x="270712" y="1159034"/>
            <a:ext cx="5460182" cy="4095137"/>
          </a:xfrm>
          <a:prstGeom prst="rect">
            <a:avLst/>
          </a:prstGeom>
        </p:spPr>
      </p:pic>
    </p:spTree>
    <p:extLst>
      <p:ext uri="{BB962C8B-B14F-4D97-AF65-F5344CB8AC3E}">
        <p14:creationId xmlns:p14="http://schemas.microsoft.com/office/powerpoint/2010/main" val="2020556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4DCB3-85FA-4951-AD8D-3D142C9652FE}"/>
              </a:ext>
            </a:extLst>
          </p:cNvPr>
          <p:cNvSpPr>
            <a:spLocks noGrp="1"/>
          </p:cNvSpPr>
          <p:nvPr>
            <p:ph type="title"/>
          </p:nvPr>
        </p:nvSpPr>
        <p:spPr/>
        <p:txBody>
          <a:bodyPr/>
          <a:lstStyle/>
          <a:p>
            <a:r>
              <a:rPr lang="en-GB" dirty="0"/>
              <a:t>Tent of Meeting</a:t>
            </a:r>
          </a:p>
        </p:txBody>
      </p:sp>
      <p:pic>
        <p:nvPicPr>
          <p:cNvPr id="4" name="Picture 3">
            <a:extLst>
              <a:ext uri="{FF2B5EF4-FFF2-40B4-BE49-F238E27FC236}">
                <a16:creationId xmlns:a16="http://schemas.microsoft.com/office/drawing/2014/main" id="{EB993647-1876-463A-A286-1939D141B38A}"/>
              </a:ext>
            </a:extLst>
          </p:cNvPr>
          <p:cNvPicPr>
            <a:picLocks noChangeAspect="1"/>
          </p:cNvPicPr>
          <p:nvPr/>
        </p:nvPicPr>
        <p:blipFill>
          <a:blip r:embed="rId2"/>
          <a:stretch>
            <a:fillRect/>
          </a:stretch>
        </p:blipFill>
        <p:spPr>
          <a:xfrm>
            <a:off x="6879771" y="372221"/>
            <a:ext cx="5080454" cy="3657927"/>
          </a:xfrm>
          <a:prstGeom prst="rect">
            <a:avLst/>
          </a:prstGeom>
          <a:ln w="9525">
            <a:solidFill>
              <a:schemeClr val="tx1"/>
            </a:solidFill>
          </a:ln>
        </p:spPr>
      </p:pic>
      <p:pic>
        <p:nvPicPr>
          <p:cNvPr id="5" name="Picture 4">
            <a:extLst>
              <a:ext uri="{FF2B5EF4-FFF2-40B4-BE49-F238E27FC236}">
                <a16:creationId xmlns:a16="http://schemas.microsoft.com/office/drawing/2014/main" id="{05E2617C-4B94-4487-8B8B-BD257498209F}"/>
              </a:ext>
            </a:extLst>
          </p:cNvPr>
          <p:cNvPicPr>
            <a:picLocks noChangeAspect="1"/>
          </p:cNvPicPr>
          <p:nvPr/>
        </p:nvPicPr>
        <p:blipFill>
          <a:blip r:embed="rId3"/>
          <a:stretch>
            <a:fillRect/>
          </a:stretch>
        </p:blipFill>
        <p:spPr>
          <a:xfrm>
            <a:off x="231775" y="1546678"/>
            <a:ext cx="6967311" cy="4644874"/>
          </a:xfrm>
          <a:prstGeom prst="rect">
            <a:avLst/>
          </a:prstGeom>
          <a:solidFill>
            <a:srgbClr val="9900CC"/>
          </a:solidFill>
          <a:ln w="28575">
            <a:solidFill>
              <a:schemeClr val="tx1"/>
            </a:solidFill>
          </a:ln>
        </p:spPr>
      </p:pic>
    </p:spTree>
    <p:extLst>
      <p:ext uri="{BB962C8B-B14F-4D97-AF65-F5344CB8AC3E}">
        <p14:creationId xmlns:p14="http://schemas.microsoft.com/office/powerpoint/2010/main" val="406979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1786F-BE41-4718-8377-2F014B469515}"/>
              </a:ext>
            </a:extLst>
          </p:cNvPr>
          <p:cNvPicPr>
            <a:picLocks noChangeAspect="1"/>
          </p:cNvPicPr>
          <p:nvPr/>
        </p:nvPicPr>
        <p:blipFill rotWithShape="1">
          <a:blip r:embed="rId2"/>
          <a:srcRect b="2629"/>
          <a:stretch/>
        </p:blipFill>
        <p:spPr>
          <a:xfrm>
            <a:off x="1680499" y="256105"/>
            <a:ext cx="8831001" cy="5738294"/>
          </a:xfrm>
          <a:prstGeom prst="rect">
            <a:avLst/>
          </a:prstGeom>
        </p:spPr>
      </p:pic>
    </p:spTree>
    <p:extLst>
      <p:ext uri="{BB962C8B-B14F-4D97-AF65-F5344CB8AC3E}">
        <p14:creationId xmlns:p14="http://schemas.microsoft.com/office/powerpoint/2010/main" val="3272579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C57B-82FF-4F71-8A71-8CE29381230A}"/>
              </a:ext>
            </a:extLst>
          </p:cNvPr>
          <p:cNvSpPr>
            <a:spLocks noGrp="1"/>
          </p:cNvSpPr>
          <p:nvPr>
            <p:ph type="title"/>
          </p:nvPr>
        </p:nvSpPr>
        <p:spPr/>
        <p:txBody>
          <a:bodyPr/>
          <a:lstStyle/>
          <a:p>
            <a:r>
              <a:rPr lang="en-GB" dirty="0"/>
              <a:t>Psalm of David – Psalm 15 v1-5</a:t>
            </a:r>
          </a:p>
        </p:txBody>
      </p:sp>
      <p:sp>
        <p:nvSpPr>
          <p:cNvPr id="3" name="TextBox 2">
            <a:extLst>
              <a:ext uri="{FF2B5EF4-FFF2-40B4-BE49-F238E27FC236}">
                <a16:creationId xmlns:a16="http://schemas.microsoft.com/office/drawing/2014/main" id="{05CAE46C-5CA8-47B9-B240-F63C092A8AD7}"/>
              </a:ext>
            </a:extLst>
          </p:cNvPr>
          <p:cNvSpPr txBox="1"/>
          <p:nvPr/>
        </p:nvSpPr>
        <p:spPr>
          <a:xfrm>
            <a:off x="506437" y="1159034"/>
            <a:ext cx="10747717" cy="415498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Lord, who may dwell in your sacred tent? Who may live on your holy mountain?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one whose walk is blameless, who does what is righteous, who speaks the truth from their heart; whose tongue utters no slander, who does no wrong to a neighbour, and casts no slur on others; who despises a vile person but honours those who fear the Lord; who keeps an oath even when it hurts, and does not change their mind; who lends money to the poor without interest; who does not accept a bribe against the innocent.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Whoever does these things will never be shaken.</a:t>
            </a:r>
          </a:p>
        </p:txBody>
      </p:sp>
    </p:spTree>
    <p:extLst>
      <p:ext uri="{BB962C8B-B14F-4D97-AF65-F5344CB8AC3E}">
        <p14:creationId xmlns:p14="http://schemas.microsoft.com/office/powerpoint/2010/main" val="45223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7D08-FB66-4987-8017-BEFEFB750DB6}"/>
              </a:ext>
            </a:extLst>
          </p:cNvPr>
          <p:cNvSpPr>
            <a:spLocks noGrp="1"/>
          </p:cNvSpPr>
          <p:nvPr>
            <p:ph type="title"/>
          </p:nvPr>
        </p:nvSpPr>
        <p:spPr/>
        <p:txBody>
          <a:bodyPr/>
          <a:lstStyle/>
          <a:p>
            <a:r>
              <a:rPr lang="en-GB" dirty="0"/>
              <a:t>John 1 v 14 - 18</a:t>
            </a:r>
          </a:p>
        </p:txBody>
      </p:sp>
      <p:sp>
        <p:nvSpPr>
          <p:cNvPr id="3" name="TextBox 2">
            <a:extLst>
              <a:ext uri="{FF2B5EF4-FFF2-40B4-BE49-F238E27FC236}">
                <a16:creationId xmlns:a16="http://schemas.microsoft.com/office/drawing/2014/main" id="{4C0B8DD8-3783-4557-ABCC-BBBFEA9E0A6B}"/>
              </a:ext>
            </a:extLst>
          </p:cNvPr>
          <p:cNvSpPr txBox="1"/>
          <p:nvPr/>
        </p:nvSpPr>
        <p:spPr>
          <a:xfrm>
            <a:off x="372312" y="1382286"/>
            <a:ext cx="11149128" cy="42780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Word became flesh and made his dwelling among us. We have seen his glory, the glory of the one and only Son, who came from the Father, full of grace and truth.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John testified concerning him. He cried out, saying, “This is the one I spoke about when I said, ‘He who comes after me has surpassed me because he was before me.’” Out of his fullness we have all received grace in place of grace already given.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the law was given through Moses; grace and truth came through Jesus Christ. No one has ever seen God, but the one and only Son, who is himself God and is in closest relationship with the Father, has made him known.</a:t>
            </a:r>
          </a:p>
        </p:txBody>
      </p:sp>
    </p:spTree>
    <p:extLst>
      <p:ext uri="{BB962C8B-B14F-4D97-AF65-F5344CB8AC3E}">
        <p14:creationId xmlns:p14="http://schemas.microsoft.com/office/powerpoint/2010/main" val="1581865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1B88-FC21-46DA-8FB4-C9C168D3AC83}"/>
              </a:ext>
            </a:extLst>
          </p:cNvPr>
          <p:cNvSpPr>
            <a:spLocks noGrp="1"/>
          </p:cNvSpPr>
          <p:nvPr>
            <p:ph type="title"/>
          </p:nvPr>
        </p:nvSpPr>
        <p:spPr/>
        <p:txBody>
          <a:bodyPr/>
          <a:lstStyle/>
          <a:p>
            <a:r>
              <a:rPr lang="en-GB" dirty="0"/>
              <a:t>Romans 3 v 21-24</a:t>
            </a:r>
          </a:p>
        </p:txBody>
      </p:sp>
      <p:sp>
        <p:nvSpPr>
          <p:cNvPr id="3" name="TextBox 2">
            <a:extLst>
              <a:ext uri="{FF2B5EF4-FFF2-40B4-BE49-F238E27FC236}">
                <a16:creationId xmlns:a16="http://schemas.microsoft.com/office/drawing/2014/main" id="{4D7E9391-3CE8-4D29-9636-C0C29F29F7D2}"/>
              </a:ext>
            </a:extLst>
          </p:cNvPr>
          <p:cNvSpPr txBox="1"/>
          <p:nvPr/>
        </p:nvSpPr>
        <p:spPr>
          <a:xfrm>
            <a:off x="478301" y="1246893"/>
            <a:ext cx="10116011" cy="440120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But now apart from the law the righteousness of God has been made known, to which the Law and the Prophets testify. </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This righteousness is given through faith in Jesus Christ to all who believe.</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There is no difference between Jew and Gentile, for all have sinned and fall short of the glory of God, and all are justified freely by his grace through the redemption that came by Christ Jesus.</a:t>
            </a:r>
          </a:p>
        </p:txBody>
      </p:sp>
    </p:spTree>
    <p:extLst>
      <p:ext uri="{BB962C8B-B14F-4D97-AF65-F5344CB8AC3E}">
        <p14:creationId xmlns:p14="http://schemas.microsoft.com/office/powerpoint/2010/main" val="233671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BDC9-6317-4C7C-AE25-16428CE01C84}"/>
              </a:ext>
            </a:extLst>
          </p:cNvPr>
          <p:cNvSpPr>
            <a:spLocks noGrp="1"/>
          </p:cNvSpPr>
          <p:nvPr>
            <p:ph type="title"/>
          </p:nvPr>
        </p:nvSpPr>
        <p:spPr>
          <a:xfrm>
            <a:off x="341691" y="473692"/>
            <a:ext cx="7015712" cy="786813"/>
          </a:xfrm>
        </p:spPr>
        <p:txBody>
          <a:bodyPr/>
          <a:lstStyle/>
          <a:p>
            <a:r>
              <a:rPr lang="en-GB" b="1" dirty="0"/>
              <a:t>Getting the ground ready</a:t>
            </a:r>
            <a:br>
              <a:rPr lang="en-GB" dirty="0"/>
            </a:br>
            <a:r>
              <a:rPr lang="en-GB" sz="2800" dirty="0"/>
              <a:t>(getting everything ready)</a:t>
            </a:r>
          </a:p>
        </p:txBody>
      </p:sp>
      <p:pic>
        <p:nvPicPr>
          <p:cNvPr id="3" name="Picture 2">
            <a:extLst>
              <a:ext uri="{FF2B5EF4-FFF2-40B4-BE49-F238E27FC236}">
                <a16:creationId xmlns:a16="http://schemas.microsoft.com/office/drawing/2014/main" id="{8036BBED-190D-45C2-A8C3-A4C94E76C3B8}"/>
              </a:ext>
            </a:extLst>
          </p:cNvPr>
          <p:cNvPicPr>
            <a:picLocks noChangeAspect="1"/>
          </p:cNvPicPr>
          <p:nvPr/>
        </p:nvPicPr>
        <p:blipFill>
          <a:blip r:embed="rId2"/>
          <a:stretch>
            <a:fillRect/>
          </a:stretch>
        </p:blipFill>
        <p:spPr>
          <a:xfrm>
            <a:off x="7598228" y="1260505"/>
            <a:ext cx="4350555" cy="3677255"/>
          </a:xfrm>
          <a:prstGeom prst="rect">
            <a:avLst/>
          </a:prstGeom>
        </p:spPr>
      </p:pic>
      <p:sp>
        <p:nvSpPr>
          <p:cNvPr id="4" name="TextBox 3">
            <a:extLst>
              <a:ext uri="{FF2B5EF4-FFF2-40B4-BE49-F238E27FC236}">
                <a16:creationId xmlns:a16="http://schemas.microsoft.com/office/drawing/2014/main" id="{0DC7D151-7CE8-46F8-B0CA-D73E90081ED7}"/>
              </a:ext>
            </a:extLst>
          </p:cNvPr>
          <p:cNvSpPr txBox="1"/>
          <p:nvPr/>
        </p:nvSpPr>
        <p:spPr>
          <a:xfrm>
            <a:off x="341691" y="2124222"/>
            <a:ext cx="7256537" cy="2369880"/>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Two aspects:</a:t>
            </a:r>
          </a:p>
          <a:p>
            <a:endParaRPr lang="en-GB" sz="1000" dirty="0">
              <a:latin typeface="Arial" panose="020B0604020202020204" pitchFamily="34" charset="0"/>
              <a:cs typeface="Arial" panose="020B0604020202020204" pitchFamily="34" charset="0"/>
            </a:endParaRPr>
          </a:p>
          <a:p>
            <a:pPr marL="457200" indent="-457200">
              <a:buAutoNum type="arabicPeriod"/>
            </a:pPr>
            <a:r>
              <a:rPr lang="en-GB" sz="3200" dirty="0">
                <a:latin typeface="Arial" panose="020B0604020202020204" pitchFamily="34" charset="0"/>
                <a:cs typeface="Arial" panose="020B0604020202020204" pitchFamily="34" charset="0"/>
              </a:rPr>
              <a:t>Physical ground – church building, our finances, our processes, etc.</a:t>
            </a:r>
          </a:p>
          <a:p>
            <a:pPr marL="457200" indent="-457200">
              <a:buAutoNum type="arabicPeriod"/>
            </a:pPr>
            <a:endParaRPr lang="en-GB" sz="1000" dirty="0">
              <a:latin typeface="Arial" panose="020B0604020202020204" pitchFamily="34" charset="0"/>
              <a:cs typeface="Arial" panose="020B0604020202020204" pitchFamily="34" charset="0"/>
            </a:endParaRPr>
          </a:p>
          <a:p>
            <a:pPr marL="457200" indent="-457200">
              <a:buAutoNum type="arabicPeriod"/>
            </a:pPr>
            <a:r>
              <a:rPr lang="en-GB" sz="3200" dirty="0">
                <a:latin typeface="Arial" panose="020B0604020202020204" pitchFamily="34" charset="0"/>
                <a:cs typeface="Arial" panose="020B0604020202020204" pitchFamily="34" charset="0"/>
              </a:rPr>
              <a:t>Ourselves</a:t>
            </a:r>
          </a:p>
        </p:txBody>
      </p:sp>
    </p:spTree>
    <p:extLst>
      <p:ext uri="{BB962C8B-B14F-4D97-AF65-F5344CB8AC3E}">
        <p14:creationId xmlns:p14="http://schemas.microsoft.com/office/powerpoint/2010/main" val="260191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2B17-FF17-4766-8630-D114AD91B4EC}"/>
              </a:ext>
            </a:extLst>
          </p:cNvPr>
          <p:cNvSpPr>
            <a:spLocks noGrp="1"/>
          </p:cNvSpPr>
          <p:nvPr>
            <p:ph type="title"/>
          </p:nvPr>
        </p:nvSpPr>
        <p:spPr/>
        <p:txBody>
          <a:bodyPr/>
          <a:lstStyle/>
          <a:p>
            <a:r>
              <a:rPr lang="en-GB" sz="4000" dirty="0"/>
              <a:t>John Harper</a:t>
            </a:r>
          </a:p>
        </p:txBody>
      </p:sp>
      <p:pic>
        <p:nvPicPr>
          <p:cNvPr id="4" name="Picture 3">
            <a:extLst>
              <a:ext uri="{FF2B5EF4-FFF2-40B4-BE49-F238E27FC236}">
                <a16:creationId xmlns:a16="http://schemas.microsoft.com/office/drawing/2014/main" id="{C2825F31-4D36-4FB8-949A-7776CF1262F9}"/>
              </a:ext>
            </a:extLst>
          </p:cNvPr>
          <p:cNvPicPr>
            <a:picLocks noChangeAspect="1"/>
          </p:cNvPicPr>
          <p:nvPr/>
        </p:nvPicPr>
        <p:blipFill>
          <a:blip r:embed="rId2"/>
          <a:stretch>
            <a:fillRect/>
          </a:stretch>
        </p:blipFill>
        <p:spPr>
          <a:xfrm>
            <a:off x="459398" y="1159034"/>
            <a:ext cx="3735231" cy="5024974"/>
          </a:xfrm>
          <a:prstGeom prst="rect">
            <a:avLst/>
          </a:prstGeom>
          <a:ln w="28575">
            <a:solidFill>
              <a:srgbClr val="FFFFFF"/>
            </a:solidFill>
          </a:ln>
        </p:spPr>
      </p:pic>
      <p:pic>
        <p:nvPicPr>
          <p:cNvPr id="1032" name="Picture 8" descr="See the source image">
            <a:extLst>
              <a:ext uri="{FF2B5EF4-FFF2-40B4-BE49-F238E27FC236}">
                <a16:creationId xmlns:a16="http://schemas.microsoft.com/office/drawing/2014/main" id="{AD88ACAC-9C16-46B4-BA59-EE2343A9C6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17" t="3609" r="2233"/>
          <a:stretch/>
        </p:blipFill>
        <p:spPr bwMode="auto">
          <a:xfrm>
            <a:off x="6183233" y="372221"/>
            <a:ext cx="5636455" cy="4835215"/>
          </a:xfrm>
          <a:prstGeom prst="rect">
            <a:avLst/>
          </a:prstGeom>
          <a:noFill/>
          <a:ln w="28575">
            <a:solidFill>
              <a:srgbClr val="FFFFFF"/>
            </a:solidFill>
          </a:ln>
          <a:extLst>
            <a:ext uri="{909E8E84-426E-40DD-AFC4-6F175D3DCCD1}">
              <a14:hiddenFill xmlns:a14="http://schemas.microsoft.com/office/drawing/2010/main">
                <a:solidFill>
                  <a:srgbClr val="FFFFFF"/>
                </a:solidFill>
              </a14:hiddenFill>
            </a:ext>
          </a:extLst>
        </p:spPr>
      </p:pic>
      <p:pic>
        <p:nvPicPr>
          <p:cNvPr id="1028" name="Picture 4" descr="Image result for Annie Jessie Harper Titanic">
            <a:extLst>
              <a:ext uri="{FF2B5EF4-FFF2-40B4-BE49-F238E27FC236}">
                <a16:creationId xmlns:a16="http://schemas.microsoft.com/office/drawing/2014/main" id="{F744D3D3-FE03-46A8-840D-FEBCFFC44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49" y="3688739"/>
            <a:ext cx="2412093" cy="2495269"/>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142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5A8A63-06BA-4BDA-8B5C-40CA41399BB3}"/>
              </a:ext>
            </a:extLst>
          </p:cNvPr>
          <p:cNvSpPr txBox="1"/>
          <p:nvPr/>
        </p:nvSpPr>
        <p:spPr>
          <a:xfrm>
            <a:off x="2039816" y="5092504"/>
            <a:ext cx="7087646" cy="369332"/>
          </a:xfrm>
          <a:prstGeom prst="rect">
            <a:avLst/>
          </a:prstGeom>
          <a:noFill/>
        </p:spPr>
        <p:txBody>
          <a:bodyPr wrap="none" rtlCol="0">
            <a:spAutoFit/>
          </a:bodyPr>
          <a:lstStyle/>
          <a:p>
            <a:r>
              <a:rPr lang="en-GB" dirty="0">
                <a:hlinkClick r:id="rId3"/>
              </a:rPr>
              <a:t>House of Miracles (Lyrics) - Brandon Lake &amp; Bethel Music - YouTube</a:t>
            </a:r>
            <a:endParaRPr lang="en-GB" dirty="0"/>
          </a:p>
        </p:txBody>
      </p:sp>
      <p:pic>
        <p:nvPicPr>
          <p:cNvPr id="4" name="Online Media 3" title="House of Miracles (Lyrics) - Brandon Lake &amp; Bethel Music">
            <a:hlinkClick r:id="" action="ppaction://media"/>
            <a:extLst>
              <a:ext uri="{FF2B5EF4-FFF2-40B4-BE49-F238E27FC236}">
                <a16:creationId xmlns:a16="http://schemas.microsoft.com/office/drawing/2014/main" id="{FC7653E1-0AD4-4AFB-AB5E-9D893CA145C0}"/>
              </a:ext>
            </a:extLst>
          </p:cNvPr>
          <p:cNvPicPr>
            <a:picLocks noRot="1" noChangeAspect="1"/>
          </p:cNvPicPr>
          <p:nvPr>
            <a:videoFile r:link="rId1"/>
          </p:nvPr>
        </p:nvPicPr>
        <p:blipFill>
          <a:blip r:embed="rId4"/>
          <a:stretch>
            <a:fillRect/>
          </a:stretch>
        </p:blipFill>
        <p:spPr>
          <a:xfrm>
            <a:off x="2318233" y="717453"/>
            <a:ext cx="6530812" cy="3689909"/>
          </a:xfrm>
          <a:prstGeom prst="rect">
            <a:avLst/>
          </a:prstGeom>
        </p:spPr>
      </p:pic>
    </p:spTree>
    <p:extLst>
      <p:ext uri="{BB962C8B-B14F-4D97-AF65-F5344CB8AC3E}">
        <p14:creationId xmlns:p14="http://schemas.microsoft.com/office/powerpoint/2010/main" val="16101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41CE-8AB2-46CA-984F-72727DDC2451}"/>
              </a:ext>
            </a:extLst>
          </p:cNvPr>
          <p:cNvSpPr>
            <a:spLocks noGrp="1"/>
          </p:cNvSpPr>
          <p:nvPr>
            <p:ph type="title"/>
          </p:nvPr>
        </p:nvSpPr>
        <p:spPr/>
        <p:txBody>
          <a:bodyPr/>
          <a:lstStyle/>
          <a:p>
            <a:r>
              <a:rPr lang="en-GB" sz="4000" dirty="0"/>
              <a:t>Next week</a:t>
            </a:r>
          </a:p>
        </p:txBody>
      </p:sp>
      <p:pic>
        <p:nvPicPr>
          <p:cNvPr id="3" name="Picture 2">
            <a:extLst>
              <a:ext uri="{FF2B5EF4-FFF2-40B4-BE49-F238E27FC236}">
                <a16:creationId xmlns:a16="http://schemas.microsoft.com/office/drawing/2014/main" id="{F604D08C-5D0F-40B9-8319-89A81B8DE771}"/>
              </a:ext>
            </a:extLst>
          </p:cNvPr>
          <p:cNvPicPr>
            <a:picLocks noChangeAspect="1"/>
          </p:cNvPicPr>
          <p:nvPr/>
        </p:nvPicPr>
        <p:blipFill>
          <a:blip r:embed="rId2"/>
          <a:stretch>
            <a:fillRect/>
          </a:stretch>
        </p:blipFill>
        <p:spPr>
          <a:xfrm>
            <a:off x="5591840" y="498830"/>
            <a:ext cx="6340390" cy="5358848"/>
          </a:xfrm>
          <a:prstGeom prst="rect">
            <a:avLst/>
          </a:prstGeom>
          <a:solidFill>
            <a:srgbClr val="FFFFFF"/>
          </a:solidFill>
          <a:ln w="28575">
            <a:solidFill>
              <a:schemeClr val="tx1"/>
            </a:solidFill>
          </a:ln>
        </p:spPr>
      </p:pic>
      <p:sp>
        <p:nvSpPr>
          <p:cNvPr id="4" name="TextBox 3">
            <a:extLst>
              <a:ext uri="{FF2B5EF4-FFF2-40B4-BE49-F238E27FC236}">
                <a16:creationId xmlns:a16="http://schemas.microsoft.com/office/drawing/2014/main" id="{90CDBBA2-CC32-4DAF-999C-CE1AA7665329}"/>
              </a:ext>
            </a:extLst>
          </p:cNvPr>
          <p:cNvSpPr txBox="1"/>
          <p:nvPr/>
        </p:nvSpPr>
        <p:spPr>
          <a:xfrm>
            <a:off x="416400" y="2250831"/>
            <a:ext cx="4762842" cy="1569660"/>
          </a:xfrm>
          <a:prstGeom prst="rect">
            <a:avLst/>
          </a:prstGeom>
          <a:noFill/>
        </p:spPr>
        <p:txBody>
          <a:bodyPr wrap="none" rtlCol="0">
            <a:spAutoFit/>
          </a:bodyPr>
          <a:lstStyle/>
          <a:p>
            <a:r>
              <a:rPr lang="en-GB" sz="3200" dirty="0">
                <a:latin typeface="Arial" panose="020B0604020202020204" pitchFamily="34" charset="0"/>
                <a:cs typeface="Arial" panose="020B0604020202020204" pitchFamily="34" charset="0"/>
              </a:rPr>
              <a:t>Place - Enlarge the place</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Ruth and Paul</a:t>
            </a:r>
          </a:p>
        </p:txBody>
      </p:sp>
    </p:spTree>
    <p:extLst>
      <p:ext uri="{BB962C8B-B14F-4D97-AF65-F5344CB8AC3E}">
        <p14:creationId xmlns:p14="http://schemas.microsoft.com/office/powerpoint/2010/main" val="1439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09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6E1641-D6F2-4034-BA88-53464B242429}"/>
              </a:ext>
            </a:extLst>
          </p:cNvPr>
          <p:cNvSpPr txBox="1"/>
          <p:nvPr/>
        </p:nvSpPr>
        <p:spPr>
          <a:xfrm>
            <a:off x="4466675" y="5528550"/>
            <a:ext cx="32586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3"/>
              </a:rPr>
              <a:t>I Thank God (lyrics) - YouTube</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6" name="Online Media 5" title="I Thank God (lyrics)">
            <a:hlinkClick r:id="" action="ppaction://media"/>
            <a:extLst>
              <a:ext uri="{FF2B5EF4-FFF2-40B4-BE49-F238E27FC236}">
                <a16:creationId xmlns:a16="http://schemas.microsoft.com/office/drawing/2014/main" id="{49EA512C-30FB-4136-B5D1-1C2802B3A479}"/>
              </a:ext>
            </a:extLst>
          </p:cNvPr>
          <p:cNvPicPr>
            <a:picLocks noRot="1" noChangeAspect="1"/>
          </p:cNvPicPr>
          <p:nvPr>
            <a:videoFile r:link="rId1"/>
          </p:nvPr>
        </p:nvPicPr>
        <p:blipFill>
          <a:blip r:embed="rId4"/>
          <a:stretch>
            <a:fillRect/>
          </a:stretch>
        </p:blipFill>
        <p:spPr>
          <a:xfrm>
            <a:off x="2716018" y="960118"/>
            <a:ext cx="6759964" cy="3819380"/>
          </a:xfrm>
          <a:prstGeom prst="rect">
            <a:avLst/>
          </a:prstGeom>
        </p:spPr>
      </p:pic>
    </p:spTree>
    <p:extLst>
      <p:ext uri="{BB962C8B-B14F-4D97-AF65-F5344CB8AC3E}">
        <p14:creationId xmlns:p14="http://schemas.microsoft.com/office/powerpoint/2010/main" val="9374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372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59F1-0B88-4ED4-9279-2CB83D75CFE4}"/>
              </a:ext>
            </a:extLst>
          </p:cNvPr>
          <p:cNvSpPr>
            <a:spLocks noGrp="1"/>
          </p:cNvSpPr>
          <p:nvPr>
            <p:ph type="title"/>
          </p:nvPr>
        </p:nvSpPr>
        <p:spPr/>
        <p:txBody>
          <a:bodyPr/>
          <a:lstStyle/>
          <a:p>
            <a:r>
              <a:rPr lang="en-GB" sz="4400" dirty="0"/>
              <a:t>Theme for the summer</a:t>
            </a:r>
          </a:p>
        </p:txBody>
      </p:sp>
      <p:pic>
        <p:nvPicPr>
          <p:cNvPr id="3" name="Picture 2">
            <a:extLst>
              <a:ext uri="{FF2B5EF4-FFF2-40B4-BE49-F238E27FC236}">
                <a16:creationId xmlns:a16="http://schemas.microsoft.com/office/drawing/2014/main" id="{D9F14640-8ED6-4FC4-B494-10E3A265EEC8}"/>
              </a:ext>
            </a:extLst>
          </p:cNvPr>
          <p:cNvPicPr>
            <a:picLocks noChangeAspect="1"/>
          </p:cNvPicPr>
          <p:nvPr/>
        </p:nvPicPr>
        <p:blipFill>
          <a:blip r:embed="rId2"/>
          <a:stretch>
            <a:fillRect/>
          </a:stretch>
        </p:blipFill>
        <p:spPr>
          <a:xfrm>
            <a:off x="6641419" y="1640279"/>
            <a:ext cx="4621667" cy="3577441"/>
          </a:xfrm>
          <a:prstGeom prst="rect">
            <a:avLst/>
          </a:prstGeom>
          <a:solidFill>
            <a:srgbClr val="FFFFFF"/>
          </a:solidFill>
          <a:ln w="28575">
            <a:solidFill>
              <a:schemeClr val="tx1"/>
            </a:solidFill>
          </a:ln>
        </p:spPr>
      </p:pic>
      <p:sp>
        <p:nvSpPr>
          <p:cNvPr id="4" name="TextBox 3">
            <a:extLst>
              <a:ext uri="{FF2B5EF4-FFF2-40B4-BE49-F238E27FC236}">
                <a16:creationId xmlns:a16="http://schemas.microsoft.com/office/drawing/2014/main" id="{E3469D29-2434-4660-ADD3-A67C082D7E63}"/>
              </a:ext>
            </a:extLst>
          </p:cNvPr>
          <p:cNvSpPr txBox="1"/>
          <p:nvPr/>
        </p:nvSpPr>
        <p:spPr>
          <a:xfrm>
            <a:off x="629439" y="2844224"/>
            <a:ext cx="5466561" cy="584775"/>
          </a:xfrm>
          <a:prstGeom prst="rect">
            <a:avLst/>
          </a:prstGeom>
          <a:noFill/>
        </p:spPr>
        <p:txBody>
          <a:bodyPr wrap="none" rtlCol="0">
            <a:spAutoFit/>
          </a:bodyPr>
          <a:lstStyle/>
          <a:p>
            <a:r>
              <a:rPr lang="en-GB" sz="3200" dirty="0">
                <a:latin typeface="Arial" panose="020B0604020202020204" pitchFamily="34" charset="0"/>
                <a:cs typeface="Arial" panose="020B0604020202020204" pitchFamily="34" charset="0"/>
              </a:rPr>
              <a:t>What do you need for a tent?</a:t>
            </a:r>
          </a:p>
        </p:txBody>
      </p:sp>
    </p:spTree>
    <p:extLst>
      <p:ext uri="{BB962C8B-B14F-4D97-AF65-F5344CB8AC3E}">
        <p14:creationId xmlns:p14="http://schemas.microsoft.com/office/powerpoint/2010/main" val="184731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E1D5-14B3-4F95-8BC3-8B04C3770F42}"/>
              </a:ext>
            </a:extLst>
          </p:cNvPr>
          <p:cNvSpPr>
            <a:spLocks noGrp="1"/>
          </p:cNvSpPr>
          <p:nvPr>
            <p:ph type="title"/>
          </p:nvPr>
        </p:nvSpPr>
        <p:spPr/>
        <p:txBody>
          <a:bodyPr/>
          <a:lstStyle/>
          <a:p>
            <a:r>
              <a:rPr lang="en-GB" sz="4000" dirty="0"/>
              <a:t>Theme for the summer</a:t>
            </a:r>
          </a:p>
        </p:txBody>
      </p:sp>
      <p:sp>
        <p:nvSpPr>
          <p:cNvPr id="3" name="TextBox 2">
            <a:extLst>
              <a:ext uri="{FF2B5EF4-FFF2-40B4-BE49-F238E27FC236}">
                <a16:creationId xmlns:a16="http://schemas.microsoft.com/office/drawing/2014/main" id="{9E29025C-A01C-458C-96CA-A040803CFFC4}"/>
              </a:ext>
            </a:extLst>
          </p:cNvPr>
          <p:cNvSpPr txBox="1"/>
          <p:nvPr/>
        </p:nvSpPr>
        <p:spPr>
          <a:xfrm>
            <a:off x="436098" y="1110570"/>
            <a:ext cx="11451101" cy="4650092"/>
          </a:xfrm>
          <a:prstGeom prst="rect">
            <a:avLst/>
          </a:prstGeom>
          <a:solidFill>
            <a:schemeClr val="tx1"/>
          </a:solidFill>
        </p:spPr>
        <p:txBody>
          <a:bodyPr wrap="square" lIns="144000" tIns="108000" rIns="144000" bIns="108000" rtlCol="0">
            <a:spAutoFit/>
          </a:bodyPr>
          <a:lstStyle/>
          <a:p>
            <a:pPr marL="457200" indent="-457200">
              <a:buClr>
                <a:srgbClr val="0000CC"/>
              </a:buClr>
              <a:buFont typeface="Wingdings" panose="05000000000000000000" pitchFamily="2" charset="2"/>
              <a:buChar char="§"/>
            </a:pPr>
            <a:r>
              <a:rPr lang="en-GB" sz="3000" dirty="0">
                <a:solidFill>
                  <a:srgbClr val="0000CC"/>
                </a:solidFill>
                <a:latin typeface="Arial" panose="020B0604020202020204" pitchFamily="34" charset="0"/>
                <a:cs typeface="Arial" panose="020B0604020202020204" pitchFamily="34" charset="0"/>
              </a:rPr>
              <a:t>Place – Enlarge the place									Ruth and Paul</a:t>
            </a:r>
          </a:p>
          <a:p>
            <a:pPr marL="457200" indent="-457200">
              <a:buClr>
                <a:srgbClr val="0000CC"/>
              </a:buClr>
              <a:buFont typeface="Wingdings" panose="05000000000000000000" pitchFamily="2" charset="2"/>
              <a:buChar char="§"/>
            </a:pPr>
            <a:endParaRPr lang="en-GB" sz="3000" dirty="0">
              <a:solidFill>
                <a:srgbClr val="0000CC"/>
              </a:solidFill>
              <a:latin typeface="Arial" panose="020B0604020202020204" pitchFamily="34" charset="0"/>
              <a:cs typeface="Arial" panose="020B0604020202020204" pitchFamily="34" charset="0"/>
            </a:endParaRPr>
          </a:p>
          <a:p>
            <a:pPr marL="457200" indent="-457200">
              <a:buClr>
                <a:srgbClr val="0000CC"/>
              </a:buClr>
              <a:buFont typeface="Wingdings" panose="05000000000000000000" pitchFamily="2" charset="2"/>
              <a:buChar char="§"/>
            </a:pPr>
            <a:r>
              <a:rPr lang="en-GB" sz="3000" dirty="0">
                <a:solidFill>
                  <a:srgbClr val="0000CC"/>
                </a:solidFill>
                <a:latin typeface="Arial" panose="020B0604020202020204" pitchFamily="34" charset="0"/>
                <a:cs typeface="Arial" panose="020B0604020202020204" pitchFamily="34" charset="0"/>
              </a:rPr>
              <a:t>Material/Curtains – Stretch out your curtains		Grace</a:t>
            </a:r>
          </a:p>
          <a:p>
            <a:pPr marL="457200" indent="-457200">
              <a:buClr>
                <a:srgbClr val="0000CC"/>
              </a:buClr>
              <a:buFont typeface="Wingdings" panose="05000000000000000000" pitchFamily="2" charset="2"/>
              <a:buChar char="§"/>
            </a:pPr>
            <a:endParaRPr lang="en-GB" sz="3000" dirty="0">
              <a:solidFill>
                <a:srgbClr val="0000CC"/>
              </a:solidFill>
              <a:latin typeface="Arial" panose="020B0604020202020204" pitchFamily="34" charset="0"/>
              <a:cs typeface="Arial" panose="020B0604020202020204" pitchFamily="34" charset="0"/>
            </a:endParaRPr>
          </a:p>
          <a:p>
            <a:pPr marL="457200" indent="-457200">
              <a:buClr>
                <a:srgbClr val="0000CC"/>
              </a:buClr>
              <a:buFont typeface="Wingdings" panose="05000000000000000000" pitchFamily="2" charset="2"/>
              <a:buChar char="§"/>
            </a:pPr>
            <a:r>
              <a:rPr lang="en-GB" sz="3000" dirty="0">
                <a:solidFill>
                  <a:srgbClr val="0000CC"/>
                </a:solidFill>
                <a:latin typeface="Arial" panose="020B0604020202020204" pitchFamily="34" charset="0"/>
                <a:cs typeface="Arial" panose="020B0604020202020204" pitchFamily="34" charset="0"/>
              </a:rPr>
              <a:t>Ropes/Cords – Lengthen your cords					Vic</a:t>
            </a:r>
          </a:p>
          <a:p>
            <a:pPr marL="457200" indent="-457200">
              <a:buClr>
                <a:srgbClr val="0000CC"/>
              </a:buClr>
              <a:buFont typeface="Wingdings" panose="05000000000000000000" pitchFamily="2" charset="2"/>
              <a:buChar char="§"/>
            </a:pPr>
            <a:endParaRPr lang="en-GB" sz="3000" dirty="0">
              <a:solidFill>
                <a:srgbClr val="0000CC"/>
              </a:solidFill>
              <a:latin typeface="Arial" panose="020B0604020202020204" pitchFamily="34" charset="0"/>
              <a:cs typeface="Arial" panose="020B0604020202020204" pitchFamily="34" charset="0"/>
            </a:endParaRPr>
          </a:p>
          <a:p>
            <a:pPr marL="457200" indent="-457200">
              <a:buClr>
                <a:srgbClr val="0000CC"/>
              </a:buClr>
              <a:buFont typeface="Wingdings" panose="05000000000000000000" pitchFamily="2" charset="2"/>
              <a:buChar char="§"/>
            </a:pPr>
            <a:r>
              <a:rPr lang="en-GB" sz="3000" dirty="0">
                <a:solidFill>
                  <a:srgbClr val="0000CC"/>
                </a:solidFill>
                <a:latin typeface="Arial" panose="020B0604020202020204" pitchFamily="34" charset="0"/>
                <a:cs typeface="Arial" panose="020B0604020202020204" pitchFamily="34" charset="0"/>
              </a:rPr>
              <a:t>Poles/Stakes – Strength your stakes					Ramona</a:t>
            </a:r>
          </a:p>
          <a:p>
            <a:pPr marL="457200" indent="-457200">
              <a:buClr>
                <a:srgbClr val="0000CC"/>
              </a:buClr>
              <a:buFont typeface="Wingdings" panose="05000000000000000000" pitchFamily="2" charset="2"/>
              <a:buChar char="§"/>
            </a:pPr>
            <a:endParaRPr lang="en-GB" sz="3000" dirty="0">
              <a:solidFill>
                <a:srgbClr val="0000CC"/>
              </a:solidFill>
              <a:latin typeface="Arial" panose="020B0604020202020204" pitchFamily="34" charset="0"/>
              <a:cs typeface="Arial" panose="020B0604020202020204" pitchFamily="34" charset="0"/>
            </a:endParaRPr>
          </a:p>
          <a:p>
            <a:pPr marL="457200" indent="-457200">
              <a:buClr>
                <a:srgbClr val="0000CC"/>
              </a:buClr>
              <a:buFont typeface="Wingdings" panose="05000000000000000000" pitchFamily="2" charset="2"/>
              <a:buChar char="§"/>
            </a:pPr>
            <a:r>
              <a:rPr lang="en-GB" sz="3000" dirty="0">
                <a:solidFill>
                  <a:srgbClr val="0000CC"/>
                </a:solidFill>
                <a:latin typeface="Arial" panose="020B0604020202020204" pitchFamily="34" charset="0"/>
                <a:cs typeface="Arial" panose="020B0604020202020204" pitchFamily="34" charset="0"/>
              </a:rPr>
              <a:t>Summing up and BBQ										Paul</a:t>
            </a:r>
          </a:p>
          <a:p>
            <a:endParaRPr lang="en-GB" dirty="0"/>
          </a:p>
        </p:txBody>
      </p:sp>
    </p:spTree>
    <p:extLst>
      <p:ext uri="{BB962C8B-B14F-4D97-AF65-F5344CB8AC3E}">
        <p14:creationId xmlns:p14="http://schemas.microsoft.com/office/powerpoint/2010/main" val="34575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161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9D8D2A-F40C-41E0-BBDE-F2AE8FED6150}"/>
              </a:ext>
            </a:extLst>
          </p:cNvPr>
          <p:cNvSpPr txBox="1"/>
          <p:nvPr/>
        </p:nvSpPr>
        <p:spPr>
          <a:xfrm>
            <a:off x="2401760" y="4545221"/>
            <a:ext cx="6084871" cy="369332"/>
          </a:xfrm>
          <a:prstGeom prst="rect">
            <a:avLst/>
          </a:prstGeom>
          <a:noFill/>
        </p:spPr>
        <p:txBody>
          <a:bodyPr wrap="none" rtlCol="0">
            <a:spAutoFit/>
          </a:bodyPr>
          <a:lstStyle/>
          <a:p>
            <a:r>
              <a:rPr lang="en-GB" dirty="0">
                <a:hlinkClick r:id="rId3"/>
              </a:rPr>
              <a:t>CeCe Winans - Never Lost (Official Lyric Video) - YouTube</a:t>
            </a:r>
            <a:endParaRPr lang="en-GB" dirty="0"/>
          </a:p>
        </p:txBody>
      </p:sp>
      <p:pic>
        <p:nvPicPr>
          <p:cNvPr id="4" name="Online Media 3" title="CeCe Winans - Never Lost (Official Lyric Video)">
            <a:hlinkClick r:id="" action="ppaction://media"/>
            <a:extLst>
              <a:ext uri="{FF2B5EF4-FFF2-40B4-BE49-F238E27FC236}">
                <a16:creationId xmlns:a16="http://schemas.microsoft.com/office/drawing/2014/main" id="{EE44E3EE-3CDD-4593-B094-2236A6487722}"/>
              </a:ext>
            </a:extLst>
          </p:cNvPr>
          <p:cNvPicPr>
            <a:picLocks noRot="1" noChangeAspect="1"/>
          </p:cNvPicPr>
          <p:nvPr>
            <a:videoFile r:link="rId1"/>
          </p:nvPr>
        </p:nvPicPr>
        <p:blipFill>
          <a:blip r:embed="rId4"/>
          <a:stretch>
            <a:fillRect/>
          </a:stretch>
        </p:blipFill>
        <p:spPr>
          <a:xfrm>
            <a:off x="2630656" y="863056"/>
            <a:ext cx="5627077" cy="3179298"/>
          </a:xfrm>
          <a:prstGeom prst="rect">
            <a:avLst/>
          </a:prstGeom>
        </p:spPr>
      </p:pic>
    </p:spTree>
    <p:extLst>
      <p:ext uri="{BB962C8B-B14F-4D97-AF65-F5344CB8AC3E}">
        <p14:creationId xmlns:p14="http://schemas.microsoft.com/office/powerpoint/2010/main" val="8120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7606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35CA6D35-17B7-413E-98AB-823CBCB8E2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821B79-AD0B-4D14-A179-D860A55FA06E}">
  <ds:schemaRefs>
    <ds:schemaRef ds:uri="http://schemas.microsoft.com/sharepoint/v3/contenttype/forms"/>
  </ds:schemaRefs>
</ds:datastoreItem>
</file>

<file path=customXml/itemProps3.xml><?xml version="1.0" encoding="utf-8"?>
<ds:datastoreItem xmlns:ds="http://schemas.openxmlformats.org/officeDocument/2006/customXml" ds:itemID="{14758583-3BF2-49DD-B2F1-0E7456A4E134}">
  <ds:schemaRefs>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TM04033917[[fn=Berlin]]</Template>
  <TotalTime>0</TotalTime>
  <Words>813</Words>
  <Application>Microsoft Office PowerPoint</Application>
  <PresentationFormat>Widescreen</PresentationFormat>
  <Paragraphs>79</Paragraphs>
  <Slides>28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Trebuchet MS</vt:lpstr>
      <vt:lpstr>Wingdings</vt:lpstr>
      <vt:lpstr>Berlin</vt:lpstr>
      <vt:lpstr>Welcome</vt:lpstr>
      <vt:lpstr>PowerPoint Presentation</vt:lpstr>
      <vt:lpstr>PowerPoint Presentation</vt:lpstr>
      <vt:lpstr>PowerPoint Presentation</vt:lpstr>
      <vt:lpstr>Theme for the summer</vt:lpstr>
      <vt:lpstr>Theme for the summer</vt:lpstr>
      <vt:lpstr>PowerPoint Presentation</vt:lpstr>
      <vt:lpstr>PowerPoint Presentation</vt:lpstr>
      <vt:lpstr>PowerPoint Presentation</vt:lpstr>
      <vt:lpstr>PowerPoint Presentation</vt:lpstr>
      <vt:lpstr>John 1 v 14 - 18</vt:lpstr>
      <vt:lpstr>Prayer Campsite</vt:lpstr>
      <vt:lpstr>The Lord’s Prayer</vt:lpstr>
      <vt:lpstr>PowerPoint Presentation</vt:lpstr>
      <vt:lpstr>PowerPoint Presentation</vt:lpstr>
      <vt:lpstr>PowerPoint Presentation</vt:lpstr>
      <vt:lpstr>Getting the ground ready (getting everything ready)</vt:lpstr>
      <vt:lpstr>Exodus 33 v 11</vt:lpstr>
      <vt:lpstr>Tent of Meeting</vt:lpstr>
      <vt:lpstr>Psalm of David – Psalm 15 v1-5</vt:lpstr>
      <vt:lpstr>John 1 v 14 - 18</vt:lpstr>
      <vt:lpstr>Romans 3 v 21-24</vt:lpstr>
      <vt:lpstr>Getting the ground ready (getting everything ready)</vt:lpstr>
      <vt:lpstr>John Harper</vt:lpstr>
      <vt:lpstr>PowerPoint Presentation</vt:lpstr>
      <vt:lpstr>PowerPoint Presentation</vt:lpstr>
      <vt:lpstr>Next week</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2021-07-27T06:45:33Z</dcterms:created>
  <dcterms:modified xsi:type="dcterms:W3CDTF">2021-07-28T19:52:05Z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